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9_516C0A7C.xml" ContentType="application/vnd.ms-powerpoint.comment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48" r:id="rId2"/>
  </p:sldMasterIdLst>
  <p:notesMasterIdLst>
    <p:notesMasterId r:id="rId12"/>
  </p:notesMasterIdLst>
  <p:sldIdLst>
    <p:sldId id="257" r:id="rId3"/>
    <p:sldId id="259" r:id="rId4"/>
    <p:sldId id="261" r:id="rId5"/>
    <p:sldId id="262" r:id="rId6"/>
    <p:sldId id="263" r:id="rId7"/>
    <p:sldId id="267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074FBE-00DF-B38D-BD97-45626B2F1B44}" name="Subramanian Arumugam" initials="SA" userId="S::sarumugam2@student.gsu.edu::0b9d958c-aedd-4433-906b-6fabd29ebd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EEEF"/>
    <a:srgbClr val="9C2761"/>
    <a:srgbClr val="872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9C8AE-B4E4-3FE4-AE7B-C601E69B92BA}" v="36" dt="2023-04-26T01:35:35.093"/>
    <p1510:client id="{552D2220-3CCA-46F4-B00B-71A70B6B4BF0}" v="445" dt="2023-04-24T00:12:03.884"/>
    <p1510:client id="{E6E218C1-5E3F-463F-B7F8-A555CAA13D54}" v="1665" dt="2023-04-25T20:53:59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omments/modernComment_109_516C0A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B846DB-8FA4-420D-A34D-D75D2FCCDFEF}" authorId="{CB074FBE-00DF-B38D-BD97-45626B2F1B44}" created="2023-04-23T21:54:52.603">
    <pc:sldMkLst xmlns:pc="http://schemas.microsoft.com/office/powerpoint/2013/main/command">
      <pc:docMk/>
      <pc:sldMk cId="1366035068" sldId="265"/>
    </pc:sldMkLst>
    <p188:txBody>
      <a:bodyPr/>
      <a:lstStyle/>
      <a:p>
        <a:r>
          <a:rPr lang="en-US"/>
          <a:t>We built a predictive model using Spark ML
We experimented with multiple models and these 3 model offered the best results
We have used Tokenization and tf-IDF approach to prepare the features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C1645-65ED-4498-A3E8-C77595337566}" type="datetimeFigureOut"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FB137-FD12-465A-8ACB-2B3E350AA3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3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8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B137-FD12-465A-8ACB-2B3E350AA3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7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We built a predictive model using Spark ML</a:t>
            </a:r>
          </a:p>
          <a:p>
            <a:pPr marL="228600" indent="-228600">
              <a:buAutoNum type="arabicPeriod"/>
            </a:pPr>
            <a:r>
              <a:rPr lang="en-US"/>
              <a:t>We experimented with multiple models and these 3 model offered the best results</a:t>
            </a:r>
          </a:p>
          <a:p>
            <a:pPr marL="228600" indent="-228600">
              <a:buAutoNum type="arabicPeriod"/>
            </a:pPr>
            <a:r>
              <a:rPr lang="en-US"/>
              <a:t>We have used Tokenization and </a:t>
            </a:r>
            <a:r>
              <a:rPr lang="en-US" err="1"/>
              <a:t>tf</a:t>
            </a:r>
            <a:r>
              <a:rPr lang="en-US"/>
              <a:t>-IDF approach to prepare the features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B137-FD12-465A-8ACB-2B3E350AA3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FB137-FD12-465A-8ACB-2B3E350AA3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3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FB89-7172-009F-64BB-87C0BF19D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F55FE-70A4-B486-E3E4-03D103C9C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47871-54FB-092F-918C-EFEF454E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6714-5B64-C213-783F-D4393C83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9479-B8D7-9061-E882-56D9DA7B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2081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CAD0-1036-734F-696E-C7C1E2C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029DB-745A-0C35-6D14-4B138A0CF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73D6F-05C7-C5B8-DF35-B41E316D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AFB5F-5EE3-22B6-7CFF-F91F2F26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F59E0-ACFE-CB31-B23C-9D731A11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7309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6DD7F-36CC-65CB-E444-145D9FF6F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90E4-A816-F901-09FD-BF210E238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B977E-A103-9C61-31E5-B460A6CD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D558D-BAC5-E35F-9752-6743D3B7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0EA9-CC20-BFC9-D7C4-F5A77373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46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3892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40EB-BEE5-7453-7197-8580F5DC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5AFC-D034-E418-3435-8F01CD41B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45CA0-B61D-EF9F-1A23-BFD5F5A2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A5DF3-C54B-DCD0-82DD-AADC9D42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8B50-4F72-2634-5ED0-440530D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5173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892-7355-D7CA-8E48-F263DC10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164D-22C2-4CA6-BD7A-DD2A6E4C7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8E47-BFC4-A647-0032-41ED14E9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7A906-EBD8-CFBD-6E89-238C7C3A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20734-3F87-6A5D-7130-001A641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9648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29F4-48A6-5291-01E7-29DDD40A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0DD6-579C-3CE7-A2BD-4C2E07C19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C8201-CE79-C94C-81F9-323FB6946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8B322-EA7A-3185-0993-9B0C9F23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EC202-FC24-EFE2-AE26-3B6DC7A9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6BA98-834F-7A67-DB05-789635F4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0086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070B-83A6-87EC-5540-F8F4DA56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4AFFE-104F-261B-830E-F9DFA891F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BAF2A-D927-665C-ED07-2F95BDA2D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BA93C-B4A1-3A64-BD7A-D50A99551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8407D-93EC-E875-DA57-165AF0414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4FFB9-000A-5A9E-005D-5BE5E3F0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55445-9925-D85F-DF36-9AA238BC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05DEB-03A2-F8ED-9ED9-16A2AE1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628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0FA1-45B3-A2A7-89B8-E99DAC2C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F5967-6946-95BA-4D35-F1244E2F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EDDD7-BBE4-081F-B6D7-5302533A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4A451-F141-6C30-1B67-C2B9D513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7169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EE236-2D07-5494-BFD4-8A7D04253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0097C-4D12-16F0-70FC-0A4338A3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98642-2910-FE64-8AB8-B076FFA2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129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5A4A-2C7E-C28C-B44C-E28AE269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9FC8A-01E9-1AB7-688C-993D0B5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EA301-0DE9-8B1F-6967-1DFE4C58B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FE40A-02C0-7A30-3DDE-CE020C6B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B3DC2-BB29-7590-C6F0-3CC59782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F4862-270E-E5D8-B1F2-2DBD22F7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076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C858-9925-A988-89DB-F89317F1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508D5-0DE7-3281-BB57-62A0E6CCA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28941-F8BB-8903-5FE2-274806F72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C1F85-DF0A-0B1B-9CFB-99D32185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6C80E-A5CD-6C43-2C6E-4F3D4524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85AEC-793E-89DD-95AC-737D02E1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123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58860-8DAB-0B7F-C444-EDCCCD99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D6D85-D028-0EB4-E1A2-9D3EB5CB6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16F9-01B8-381A-1833-D3EC8D234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3BA8B-1434-4B6D-AC7F-8FACA0B2A2E6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FCB7-9B5C-9B44-5646-D2217E43F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5D4B-9EBB-E60C-9BDF-6E43AF748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8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0" r:id="rId3"/>
    <p:sldLayoutId id="2147483684" r:id="rId4"/>
    <p:sldLayoutId id="2147483653" r:id="rId5"/>
    <p:sldLayoutId id="2147483687" r:id="rId6"/>
    <p:sldLayoutId id="2147483688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516C0A7C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448" y="831048"/>
            <a:ext cx="11132192" cy="294698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br>
              <a:rPr lang="en-IN" sz="1800" b="0" i="0" u="none" strike="noStrike" baseline="0">
                <a:latin typeface="Times New Roman" panose="02020603050405020304" pitchFamily="18" charset="0"/>
              </a:rPr>
            </a:br>
            <a:r>
              <a:rPr lang="en-IN" sz="3600">
                <a:solidFill>
                  <a:srgbClr val="FFFFFF"/>
                </a:solidFill>
                <a:latin typeface="Arial"/>
                <a:cs typeface="Arial"/>
              </a:rPr>
              <a:t>Sentiment Analysis of Yelp Reviews </a:t>
            </a:r>
            <a:br>
              <a:rPr lang="en-IN" sz="360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IN" sz="360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br>
              <a:rPr lang="en-IN" sz="360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IN" sz="3600">
                <a:solidFill>
                  <a:srgbClr val="FFFFFF"/>
                </a:solidFill>
                <a:latin typeface="Arial"/>
                <a:cs typeface="Arial"/>
              </a:rPr>
              <a:t>Spark ML and Spark Streaming </a:t>
            </a:r>
            <a:br>
              <a:rPr lang="en-US" sz="3600">
                <a:latin typeface="Arial"/>
                <a:cs typeface="Arial"/>
              </a:rPr>
            </a:br>
            <a:endParaRPr lang="en-IN" sz="3600"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3000" y="5473043"/>
            <a:ext cx="6153150" cy="30987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April 24th, 2023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0C62B-A36D-6ABE-3EFD-D6DB4F4C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83CAB-24D1-CB35-1D0B-C7707F2B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FD525-26F5-0E41-6BBC-E0630E55A88B}"/>
              </a:ext>
            </a:extLst>
          </p:cNvPr>
          <p:cNvSpPr txBox="1"/>
          <p:nvPr/>
        </p:nvSpPr>
        <p:spPr>
          <a:xfrm>
            <a:off x="217166" y="3294616"/>
            <a:ext cx="48896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Arial"/>
                <a:cs typeface="Segoe UI"/>
              </a:rPr>
              <a:t>​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Segoe UI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8958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00" y="1009275"/>
            <a:ext cx="11430000" cy="997196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Objective and Process</a:t>
            </a:r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endParaRPr lang="en-US">
              <a:solidFill>
                <a:schemeClr val="accent2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1055A-8C4F-68FC-07FC-F6F7BF5875D9}"/>
              </a:ext>
            </a:extLst>
          </p:cNvPr>
          <p:cNvSpPr txBox="1"/>
          <p:nvPr/>
        </p:nvSpPr>
        <p:spPr>
          <a:xfrm>
            <a:off x="456500" y="1702786"/>
            <a:ext cx="942712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To predict Review Sentiment real-time using </a:t>
            </a:r>
            <a:r>
              <a:rPr lang="en-US" sz="2000" b="1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SparkML</a:t>
            </a:r>
            <a:r>
              <a:rPr lang="en-US" sz="20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Spark-Streaming on the Yelp Review dataset.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0C15D7-AA88-8372-CAEF-12C2436A8ADB}"/>
              </a:ext>
            </a:extLst>
          </p:cNvPr>
          <p:cNvSpPr/>
          <p:nvPr/>
        </p:nvSpPr>
        <p:spPr>
          <a:xfrm>
            <a:off x="4160055" y="2808915"/>
            <a:ext cx="1645326" cy="6457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Arial"/>
              </a:rPr>
              <a:t>Feature Engineering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DFECBEC-774E-E0A5-2EB4-07CB70BCFAC1}"/>
              </a:ext>
            </a:extLst>
          </p:cNvPr>
          <p:cNvSpPr/>
          <p:nvPr/>
        </p:nvSpPr>
        <p:spPr>
          <a:xfrm>
            <a:off x="6162255" y="2938912"/>
            <a:ext cx="244592" cy="3010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6944AEA-6453-2BED-25FD-9D67899DE050}"/>
              </a:ext>
            </a:extLst>
          </p:cNvPr>
          <p:cNvSpPr/>
          <p:nvPr/>
        </p:nvSpPr>
        <p:spPr>
          <a:xfrm rot="16200000">
            <a:off x="7468659" y="3534297"/>
            <a:ext cx="235450" cy="246793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B98A28-2D35-9789-185F-AA120EA8CAB2}"/>
              </a:ext>
            </a:extLst>
          </p:cNvPr>
          <p:cNvSpPr/>
          <p:nvPr/>
        </p:nvSpPr>
        <p:spPr>
          <a:xfrm>
            <a:off x="1544235" y="2808915"/>
            <a:ext cx="1512804" cy="6457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Arial"/>
              </a:rPr>
              <a:t>Data Cleaning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D6D3E34-A7C8-485E-1993-67B0BE3054D8}"/>
              </a:ext>
            </a:extLst>
          </p:cNvPr>
          <p:cNvSpPr/>
          <p:nvPr/>
        </p:nvSpPr>
        <p:spPr>
          <a:xfrm rot="5400000">
            <a:off x="2178340" y="3543863"/>
            <a:ext cx="244592" cy="3010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90850F5-DF19-E9A6-6573-AB4BA8A64C3B}"/>
              </a:ext>
            </a:extLst>
          </p:cNvPr>
          <p:cNvSpPr/>
          <p:nvPr/>
        </p:nvSpPr>
        <p:spPr>
          <a:xfrm>
            <a:off x="3486251" y="2938913"/>
            <a:ext cx="244592" cy="3010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5C487-BC10-AD7E-1FBF-3F5CB650F068}"/>
              </a:ext>
            </a:extLst>
          </p:cNvPr>
          <p:cNvSpPr/>
          <p:nvPr/>
        </p:nvSpPr>
        <p:spPr>
          <a:xfrm>
            <a:off x="1544235" y="3889060"/>
            <a:ext cx="1645326" cy="64576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Arial"/>
              </a:rPr>
              <a:t>Data Analysis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29F1C5-E964-D062-C6EA-326B89D59DD9}"/>
              </a:ext>
            </a:extLst>
          </p:cNvPr>
          <p:cNvSpPr/>
          <p:nvPr/>
        </p:nvSpPr>
        <p:spPr>
          <a:xfrm>
            <a:off x="6763722" y="2819313"/>
            <a:ext cx="1645326" cy="6457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Arial"/>
              </a:rPr>
              <a:t>Predictive Modelling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CB4830-8D78-4699-7590-800090C59F73}"/>
              </a:ext>
            </a:extLst>
          </p:cNvPr>
          <p:cNvSpPr/>
          <p:nvPr/>
        </p:nvSpPr>
        <p:spPr>
          <a:xfrm>
            <a:off x="6641069" y="3856424"/>
            <a:ext cx="1966653" cy="5477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GCP Deployment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5F9D26-5B1D-167B-7C64-2F9868CCBAE3}"/>
              </a:ext>
            </a:extLst>
          </p:cNvPr>
          <p:cNvSpPr/>
          <p:nvPr/>
        </p:nvSpPr>
        <p:spPr>
          <a:xfrm>
            <a:off x="6763722" y="4900886"/>
            <a:ext cx="1645326" cy="6457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Arial"/>
              </a:rPr>
              <a:t>Prediction Engine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14F9B5-620B-A73E-7FCD-48DD0590E9C6}"/>
              </a:ext>
            </a:extLst>
          </p:cNvPr>
          <p:cNvSpPr/>
          <p:nvPr/>
        </p:nvSpPr>
        <p:spPr>
          <a:xfrm>
            <a:off x="4393586" y="4899637"/>
            <a:ext cx="1645326" cy="6457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Arial"/>
              </a:rPr>
              <a:t>Spark Streaming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21128B-9675-683D-1F96-0D781E52D9AA}"/>
              </a:ext>
            </a:extLst>
          </p:cNvPr>
          <p:cNvSpPr/>
          <p:nvPr/>
        </p:nvSpPr>
        <p:spPr>
          <a:xfrm>
            <a:off x="9133858" y="4899637"/>
            <a:ext cx="1645326" cy="6457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Arial"/>
              </a:rPr>
              <a:t>Sentiment Prediction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C4C6173-670C-B05E-C5AC-ABE9EC20A7DA}"/>
              </a:ext>
            </a:extLst>
          </p:cNvPr>
          <p:cNvSpPr/>
          <p:nvPr/>
        </p:nvSpPr>
        <p:spPr>
          <a:xfrm>
            <a:off x="6272560" y="5083584"/>
            <a:ext cx="244592" cy="3010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9F597E5-16EE-7CD0-6636-3E6BFCF4915D}"/>
              </a:ext>
            </a:extLst>
          </p:cNvPr>
          <p:cNvSpPr/>
          <p:nvPr/>
        </p:nvSpPr>
        <p:spPr>
          <a:xfrm>
            <a:off x="8607722" y="5083584"/>
            <a:ext cx="244592" cy="3010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6EEC3C9E-2A4C-869C-74CA-397B89532BEB}"/>
              </a:ext>
            </a:extLst>
          </p:cNvPr>
          <p:cNvSpPr/>
          <p:nvPr/>
        </p:nvSpPr>
        <p:spPr>
          <a:xfrm rot="16200000">
            <a:off x="7506670" y="4529156"/>
            <a:ext cx="235450" cy="246793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9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1C47-1E08-1DBC-F66B-0015EFF0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24" y="389761"/>
            <a:ext cx="9375914" cy="49859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Count Frequency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8C91-CD68-0BAF-EBA5-F6D923789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140970"/>
            <a:ext cx="10231073" cy="1820559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A5E26-A8FF-F95D-3F9D-4C74C29768A5}"/>
              </a:ext>
            </a:extLst>
          </p:cNvPr>
          <p:cNvSpPr txBox="1"/>
          <p:nvPr/>
        </p:nvSpPr>
        <p:spPr>
          <a:xfrm>
            <a:off x="815999" y="4311941"/>
            <a:ext cx="938501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The</a:t>
            </a:r>
            <a:r>
              <a:rPr lang="en-US">
                <a:latin typeface="Sofia Pro Medium"/>
              </a:rPr>
              <a:t> </a:t>
            </a:r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negative reviews are highly skewed as they contain &lt; 100 words per review.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chemeClr val="accent1"/>
                </a:solidFill>
                <a:latin typeface="Times New Roman"/>
                <a:cs typeface="Times New Roman"/>
              </a:rPr>
              <a:t>The positive reviews seem to have more content than their negative counterparts.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AEB3B21-30AB-F2E8-3DEC-A3F79FC2D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15" y="1078615"/>
            <a:ext cx="4087648" cy="2768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44DC82AC-2EC0-8714-512E-9503AC55D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67" y="1040500"/>
            <a:ext cx="4098692" cy="2823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1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DEEE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BB2DC6-37AB-E797-1BF0-25F92644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97340"/>
            <a:ext cx="11430000" cy="498598"/>
          </a:xfrm>
        </p:spPr>
        <p:txBody>
          <a:bodyPr/>
          <a:lstStyle/>
          <a:p>
            <a:r>
              <a:rPr lang="en-US"/>
              <a:t>                      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Yelp review – EDA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5F4153-C80B-3093-EAD7-59E46BC81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187" y="705028"/>
            <a:ext cx="3762047" cy="235341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4E05B-8868-5FC2-472A-4A68FAFCC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74" y="3428999"/>
            <a:ext cx="3387651" cy="2723973"/>
          </a:xfrm>
          <a:prstGeom prst="rect">
            <a:avLst/>
          </a:prstGeom>
          <a:ln w="38100"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148103-003C-CFF1-220C-BC6DE4CC4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2" y="3429000"/>
            <a:ext cx="3307287" cy="2723973"/>
          </a:xfrm>
          <a:prstGeom prst="rect">
            <a:avLst/>
          </a:prstGeom>
          <a:ln w="38100">
            <a:solidFill>
              <a:schemeClr val="tx1">
                <a:lumMod val="50000"/>
              </a:schemeClr>
            </a:solidFill>
          </a:ln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C548109E-1EB5-AD40-9512-B6CA5E81A8EE}"/>
              </a:ext>
            </a:extLst>
          </p:cNvPr>
          <p:cNvSpPr/>
          <p:nvPr/>
        </p:nvSpPr>
        <p:spPr>
          <a:xfrm>
            <a:off x="9680028" y="1497724"/>
            <a:ext cx="2309648" cy="962475"/>
          </a:xfrm>
          <a:prstGeom prst="left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Elite users = 60818</a:t>
            </a:r>
          </a:p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Common users = 1265282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C340C-C545-BF58-FDC1-243B4A38308C}"/>
              </a:ext>
            </a:extLst>
          </p:cNvPr>
          <p:cNvCxnSpPr>
            <a:cxnSpLocks/>
          </p:cNvCxnSpPr>
          <p:nvPr/>
        </p:nvCxnSpPr>
        <p:spPr>
          <a:xfrm flipH="1">
            <a:off x="6897414" y="3074988"/>
            <a:ext cx="275896" cy="255441"/>
          </a:xfrm>
          <a:prstGeom prst="straightConnector1">
            <a:avLst/>
          </a:prstGeom>
          <a:ln w="57150"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AE2572-FB44-BF5F-D1CC-219A252F27DB}"/>
              </a:ext>
            </a:extLst>
          </p:cNvPr>
          <p:cNvCxnSpPr>
            <a:cxnSpLocks/>
          </p:cNvCxnSpPr>
          <p:nvPr/>
        </p:nvCxnSpPr>
        <p:spPr>
          <a:xfrm>
            <a:off x="8371490" y="3091532"/>
            <a:ext cx="275896" cy="238897"/>
          </a:xfrm>
          <a:prstGeom prst="straightConnector1">
            <a:avLst/>
          </a:prstGeom>
          <a:ln w="57150"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1AFC2C1-86F7-F59A-2C58-F8E77D0490A6}"/>
              </a:ext>
            </a:extLst>
          </p:cNvPr>
          <p:cNvSpPr/>
          <p:nvPr/>
        </p:nvSpPr>
        <p:spPr>
          <a:xfrm>
            <a:off x="3976845" y="4365024"/>
            <a:ext cx="276372" cy="198588"/>
          </a:xfrm>
          <a:prstGeom prst="rightArrow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F16B089-CD17-11B3-C922-10E8393AF078}"/>
              </a:ext>
            </a:extLst>
          </p:cNvPr>
          <p:cNvSpPr/>
          <p:nvPr/>
        </p:nvSpPr>
        <p:spPr>
          <a:xfrm>
            <a:off x="78828" y="1429256"/>
            <a:ext cx="1858359" cy="938048"/>
          </a:xfrm>
          <a:prstGeom prst="rightArrow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ositive in </a:t>
            </a:r>
            <a:r>
              <a:rPr 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ature</a:t>
            </a:r>
            <a:endParaRPr 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052518E-ACD5-7D7B-32D6-8336694A8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93" y="3407318"/>
            <a:ext cx="3536567" cy="27480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39CFCF-2B6B-78C1-A35D-933B9D437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981" y="705027"/>
            <a:ext cx="3762047" cy="23534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836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2672-412E-8E49-853E-89B7F069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4586"/>
            <a:ext cx="11430000" cy="498598"/>
          </a:xfrm>
        </p:spPr>
        <p:txBody>
          <a:bodyPr wrap="square" anchor="b">
            <a:no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Businesses with Top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8F32-EB5C-5D6E-37A7-D06975EBC792}"/>
              </a:ext>
            </a:extLst>
          </p:cNvPr>
          <p:cNvSpPr txBox="1">
            <a:spLocks/>
          </p:cNvSpPr>
          <p:nvPr/>
        </p:nvSpPr>
        <p:spPr>
          <a:xfrm>
            <a:off x="305498" y="4915949"/>
            <a:ext cx="11429999" cy="7742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see that Restaurants generally have the highest number of reviews than other businesses.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777B2806-15FC-10BA-0BAE-BCCCF6EBCD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"/>
          <a:stretch/>
        </p:blipFill>
        <p:spPr>
          <a:xfrm>
            <a:off x="159390" y="1837007"/>
            <a:ext cx="5641853" cy="2705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Chart, funnel chart&#10;&#10;Description automatically generated">
            <a:extLst>
              <a:ext uri="{FF2B5EF4-FFF2-40B4-BE49-F238E27FC236}">
                <a16:creationId xmlns:a16="http://schemas.microsoft.com/office/drawing/2014/main" id="{8D4EB4E8-138F-C317-FA8B-101B5F54E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" b="1648"/>
          <a:stretch/>
        </p:blipFill>
        <p:spPr>
          <a:xfrm>
            <a:off x="6020497" y="1837007"/>
            <a:ext cx="5641853" cy="2705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86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AE1B-4D79-E9D2-F65A-C8AF5E7B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Word Cloud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F61882A-AAFC-2DDE-A267-B5EA7E53A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7737" y="1369070"/>
            <a:ext cx="5262144" cy="4844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5" descr="Reading cartoon bee">
            <a:extLst>
              <a:ext uri="{FF2B5EF4-FFF2-40B4-BE49-F238E27FC236}">
                <a16:creationId xmlns:a16="http://schemas.microsoft.com/office/drawing/2014/main" id="{08EB36A6-A11B-A0D5-E310-26221956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94" y="4984788"/>
            <a:ext cx="752168" cy="1017971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1AD54684-A7E7-2480-EDBA-17A6427F38ED}"/>
              </a:ext>
            </a:extLst>
          </p:cNvPr>
          <p:cNvSpPr/>
          <p:nvPr/>
        </p:nvSpPr>
        <p:spPr>
          <a:xfrm>
            <a:off x="1210596" y="3324531"/>
            <a:ext cx="3195484" cy="1941871"/>
          </a:xfrm>
          <a:prstGeom prst="cloud">
            <a:avLst/>
          </a:prstGeom>
          <a:scene3d>
            <a:camera prst="orthographicFront"/>
            <a:lightRig rig="threePt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>
            <a:sp3d extrusionH="57150">
              <a:bevelT w="38100" h="38100" prst="angle"/>
            </a:sp3d>
          </a:bodyPr>
          <a:lstStyle/>
          <a:p>
            <a:pPr algn="ctr"/>
            <a:r>
              <a:rPr lang="en-US" b="1">
                <a:solidFill>
                  <a:schemeClr val="bg1">
                    <a:lumMod val="10000"/>
                  </a:schemeClr>
                </a:solidFill>
                <a:cs typeface="Arial"/>
              </a:rPr>
              <a:t>Some Common words are place, great, good, food, service &amp; so on</a:t>
            </a:r>
          </a:p>
        </p:txBody>
      </p:sp>
    </p:spTree>
    <p:extLst>
      <p:ext uri="{BB962C8B-B14F-4D97-AF65-F5344CB8AC3E}">
        <p14:creationId xmlns:p14="http://schemas.microsoft.com/office/powerpoint/2010/main" val="3813826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B7A8-EC57-6C29-0724-D25E1E774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14885"/>
            <a:ext cx="11430000" cy="997196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Sentimental Prediction using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SparkML</a:t>
            </a:r>
            <a:endParaRPr lang="en-US" sz="40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cs typeface="Arial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EEEE7A-5E97-604A-F3ED-32D996CEF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38171"/>
              </p:ext>
            </p:extLst>
          </p:nvPr>
        </p:nvGraphicFramePr>
        <p:xfrm>
          <a:off x="2939388" y="4484062"/>
          <a:ext cx="8168640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3604109509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870669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81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953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25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354651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093CF2-9056-D158-95F6-0621D5A37747}"/>
              </a:ext>
            </a:extLst>
          </p:cNvPr>
          <p:cNvSpPr/>
          <p:nvPr/>
        </p:nvSpPr>
        <p:spPr>
          <a:xfrm>
            <a:off x="546917" y="3282096"/>
            <a:ext cx="1904153" cy="60929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Data Preprocessing 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FCD66D-C4D8-CE1C-8CE6-89CD01051838}"/>
              </a:ext>
            </a:extLst>
          </p:cNvPr>
          <p:cNvSpPr/>
          <p:nvPr/>
        </p:nvSpPr>
        <p:spPr>
          <a:xfrm>
            <a:off x="3398272" y="3312241"/>
            <a:ext cx="1904153" cy="60929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Vectorization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6BB429-B4B8-FFDF-B8E1-936C5F1DFFEB}"/>
              </a:ext>
            </a:extLst>
          </p:cNvPr>
          <p:cNvSpPr/>
          <p:nvPr/>
        </p:nvSpPr>
        <p:spPr>
          <a:xfrm>
            <a:off x="9002659" y="3152467"/>
            <a:ext cx="1904153" cy="91991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Build ML models in GCP using </a:t>
            </a:r>
            <a:r>
              <a:rPr lang="en-US" err="1">
                <a:cs typeface="Arial"/>
              </a:rPr>
              <a:t>SparkML</a:t>
            </a:r>
            <a:endParaRPr lang="en-US">
              <a:cs typeface="Arial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C1DD24-091D-568E-2E41-D90022B8B718}"/>
              </a:ext>
            </a:extLst>
          </p:cNvPr>
          <p:cNvSpPr/>
          <p:nvPr/>
        </p:nvSpPr>
        <p:spPr>
          <a:xfrm>
            <a:off x="6151304" y="3312240"/>
            <a:ext cx="1904153" cy="60929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TF-IDF</a:t>
            </a:r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C748F29-2ED3-7534-1E6C-C2811D5034CB}"/>
              </a:ext>
            </a:extLst>
          </p:cNvPr>
          <p:cNvSpPr/>
          <p:nvPr/>
        </p:nvSpPr>
        <p:spPr>
          <a:xfrm>
            <a:off x="5515284" y="3402389"/>
            <a:ext cx="479322" cy="368709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cs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ECE77E-D794-7368-3B6C-C73073B88A70}"/>
              </a:ext>
            </a:extLst>
          </p:cNvPr>
          <p:cNvSpPr/>
          <p:nvPr/>
        </p:nvSpPr>
        <p:spPr>
          <a:xfrm>
            <a:off x="2697905" y="3351714"/>
            <a:ext cx="479322" cy="368709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cs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1F3D351-348F-76EF-75E6-C09AC6D7663C}"/>
              </a:ext>
            </a:extLst>
          </p:cNvPr>
          <p:cNvSpPr/>
          <p:nvPr/>
        </p:nvSpPr>
        <p:spPr>
          <a:xfrm>
            <a:off x="8400435" y="3435144"/>
            <a:ext cx="479322" cy="368709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cs typeface="Arial"/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9348796F-A891-8097-F0C0-A5DEAEE6779B}"/>
              </a:ext>
            </a:extLst>
          </p:cNvPr>
          <p:cNvSpPr/>
          <p:nvPr/>
        </p:nvSpPr>
        <p:spPr>
          <a:xfrm>
            <a:off x="11196485" y="3631791"/>
            <a:ext cx="760422" cy="1720643"/>
          </a:xfrm>
          <a:prstGeom prst="curvedLeftArrow">
            <a:avLst/>
          </a:prstGeom>
          <a:solidFill>
            <a:schemeClr val="tx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3D91E159-CE9C-AE66-4022-0FEEF271A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59" y="1338015"/>
            <a:ext cx="2743200" cy="1571497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9AFD016-DEB2-6307-ECF3-A63092F9FDD6}"/>
              </a:ext>
            </a:extLst>
          </p:cNvPr>
          <p:cNvSpPr/>
          <p:nvPr/>
        </p:nvSpPr>
        <p:spPr>
          <a:xfrm>
            <a:off x="4424516" y="2912806"/>
            <a:ext cx="245806" cy="245806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lt1"/>
              </a:solidFill>
              <a:cs typeface="Arial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0D4F307-688A-901F-AB1D-91F1DF7C065F}"/>
              </a:ext>
            </a:extLst>
          </p:cNvPr>
          <p:cNvSpPr/>
          <p:nvPr/>
        </p:nvSpPr>
        <p:spPr>
          <a:xfrm>
            <a:off x="7275874" y="2947433"/>
            <a:ext cx="245806" cy="245806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cs typeface="Arial"/>
            </a:endParaRPr>
          </a:p>
        </p:txBody>
      </p:sp>
      <p:pic>
        <p:nvPicPr>
          <p:cNvPr id="26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F8F2FBF-E462-EDFB-65CF-F16CD2249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7921" y="1712081"/>
            <a:ext cx="5401216" cy="1127627"/>
          </a:xfrm>
          <a:ln w="38100"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1F127-8EEF-EA74-0A19-B47C9AD1EA52}"/>
              </a:ext>
            </a:extLst>
          </p:cNvPr>
          <p:cNvSpPr/>
          <p:nvPr/>
        </p:nvSpPr>
        <p:spPr>
          <a:xfrm>
            <a:off x="491613" y="3281650"/>
            <a:ext cx="1915876" cy="60929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Data Preprocessing 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6FABF1-E344-4AC3-B420-60DCC898F6BC}"/>
              </a:ext>
            </a:extLst>
          </p:cNvPr>
          <p:cNvSpPr/>
          <p:nvPr/>
        </p:nvSpPr>
        <p:spPr>
          <a:xfrm>
            <a:off x="3342968" y="3311795"/>
            <a:ext cx="1915876" cy="60929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Vectorization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6B1DAF-1BAE-171D-80EE-901D509918DF}"/>
              </a:ext>
            </a:extLst>
          </p:cNvPr>
          <p:cNvSpPr/>
          <p:nvPr/>
        </p:nvSpPr>
        <p:spPr>
          <a:xfrm>
            <a:off x="6096000" y="3311794"/>
            <a:ext cx="1904153" cy="60929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TF-IDF</a:t>
            </a:r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C0D4E5-2D62-4CDA-7D2A-1B187514DB55}"/>
              </a:ext>
            </a:extLst>
          </p:cNvPr>
          <p:cNvSpPr/>
          <p:nvPr/>
        </p:nvSpPr>
        <p:spPr>
          <a:xfrm>
            <a:off x="2642601" y="3351268"/>
            <a:ext cx="491045" cy="368709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0350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DD35-46C8-C975-9D6F-52BC2DF1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0440"/>
            <a:ext cx="11430000" cy="997196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 Streaming Predictions</a:t>
            </a:r>
          </a:p>
          <a:p>
            <a:endParaRPr lang="en-US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7CB6-6111-DC51-DA33-DC86F228B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60" y="3918570"/>
            <a:ext cx="9658861" cy="218268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Pipeline 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Socket Stream Object to Spark Data frame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 of New Test Data Frame to obtain required feature vectors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the model prediction of the new test data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DF7B91-7197-2B34-7B25-C3D0CB8BC172}"/>
              </a:ext>
            </a:extLst>
          </p:cNvPr>
          <p:cNvSpPr/>
          <p:nvPr/>
        </p:nvSpPr>
        <p:spPr>
          <a:xfrm>
            <a:off x="525360" y="2771281"/>
            <a:ext cx="1789286" cy="626806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Streaming Data 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E365E0-75FD-503C-A94C-DEB84C9B3B36}"/>
              </a:ext>
            </a:extLst>
          </p:cNvPr>
          <p:cNvSpPr/>
          <p:nvPr/>
        </p:nvSpPr>
        <p:spPr>
          <a:xfrm>
            <a:off x="3046154" y="2762948"/>
            <a:ext cx="1902900" cy="62680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Data Cleaning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8F644B-770F-F394-F32B-6DFC3FB4408E}"/>
              </a:ext>
            </a:extLst>
          </p:cNvPr>
          <p:cNvSpPr/>
          <p:nvPr/>
        </p:nvSpPr>
        <p:spPr>
          <a:xfrm>
            <a:off x="8742645" y="2616187"/>
            <a:ext cx="2126225" cy="94635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Model Prediction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BBF5D9-B467-BC0C-A9FF-5799E3AEAA33}"/>
              </a:ext>
            </a:extLst>
          </p:cNvPr>
          <p:cNvSpPr/>
          <p:nvPr/>
        </p:nvSpPr>
        <p:spPr>
          <a:xfrm>
            <a:off x="5722960" y="2671619"/>
            <a:ext cx="2249131" cy="78640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Tokenization, Vectorization, </a:t>
            </a:r>
            <a:r>
              <a:rPr lang="en-US" sz="1600" err="1">
                <a:cs typeface="Arial"/>
              </a:rPr>
              <a:t>tf</a:t>
            </a:r>
            <a:r>
              <a:rPr lang="en-US" sz="1600">
                <a:cs typeface="Arial"/>
              </a:rPr>
              <a:t>-IDF</a:t>
            </a:r>
            <a:endParaRPr lang="en-US" sz="16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007E7DB-B536-D89D-C2EF-71E83B85B1A1}"/>
              </a:ext>
            </a:extLst>
          </p:cNvPr>
          <p:cNvSpPr/>
          <p:nvPr/>
        </p:nvSpPr>
        <p:spPr>
          <a:xfrm>
            <a:off x="5096346" y="2891996"/>
            <a:ext cx="479322" cy="368709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86BEE91-4024-1166-DEAE-F2B67CB91AD8}"/>
              </a:ext>
            </a:extLst>
          </p:cNvPr>
          <p:cNvSpPr/>
          <p:nvPr/>
        </p:nvSpPr>
        <p:spPr>
          <a:xfrm>
            <a:off x="2461938" y="2898863"/>
            <a:ext cx="436924" cy="361841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0CC1B8A-7908-B0CB-1F86-1D281451391F}"/>
              </a:ext>
            </a:extLst>
          </p:cNvPr>
          <p:cNvSpPr/>
          <p:nvPr/>
        </p:nvSpPr>
        <p:spPr>
          <a:xfrm>
            <a:off x="8117707" y="2891995"/>
            <a:ext cx="479322" cy="368709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753B78C-6F40-7CA7-8A91-A114D4C2056E}"/>
              </a:ext>
            </a:extLst>
          </p:cNvPr>
          <p:cNvSpPr/>
          <p:nvPr/>
        </p:nvSpPr>
        <p:spPr>
          <a:xfrm>
            <a:off x="6724621" y="2311972"/>
            <a:ext cx="245806" cy="245806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FD0189-0B97-234D-9778-B475854A3D8F}"/>
              </a:ext>
            </a:extLst>
          </p:cNvPr>
          <p:cNvSpPr/>
          <p:nvPr/>
        </p:nvSpPr>
        <p:spPr>
          <a:xfrm>
            <a:off x="5901427" y="1642445"/>
            <a:ext cx="1892195" cy="605119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Model Objects saved in HDFS</a:t>
            </a:r>
            <a:endParaRPr lang="en-US" sz="16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3FEC79-DCF3-5D86-ACA0-609D2CA9F083}"/>
              </a:ext>
            </a:extLst>
          </p:cNvPr>
          <p:cNvSpPr/>
          <p:nvPr/>
        </p:nvSpPr>
        <p:spPr>
          <a:xfrm>
            <a:off x="8980027" y="1536569"/>
            <a:ext cx="1892194" cy="635579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SVM Model saved in HDFS</a:t>
            </a:r>
            <a:endParaRPr lang="en-US" sz="160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F306651-07AF-1CA2-5CEB-DBCC19F6A83E}"/>
              </a:ext>
            </a:extLst>
          </p:cNvPr>
          <p:cNvSpPr/>
          <p:nvPr/>
        </p:nvSpPr>
        <p:spPr>
          <a:xfrm>
            <a:off x="9803221" y="2317160"/>
            <a:ext cx="245806" cy="245806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080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296</Words>
  <Application>Microsoft Office PowerPoint</Application>
  <PresentationFormat>Widescreen</PresentationFormat>
  <Paragraphs>66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Palatino</vt:lpstr>
      <vt:lpstr>Sofia Pro Medium</vt:lpstr>
      <vt:lpstr>Times New Roman</vt:lpstr>
      <vt:lpstr>Wingdings</vt:lpstr>
      <vt:lpstr>Office Theme</vt:lpstr>
      <vt:lpstr>MAT008_Robinson_PPT_template_20160817_1e</vt:lpstr>
      <vt:lpstr> Sentiment Analysis of Yelp Reviews  with  Spark ML and Spark Streaming  </vt:lpstr>
      <vt:lpstr>Objective and Process Overview </vt:lpstr>
      <vt:lpstr>Word Count Frequency Analysis</vt:lpstr>
      <vt:lpstr>                       Yelp review – EDA</vt:lpstr>
      <vt:lpstr> Businesses with Top Reviews</vt:lpstr>
      <vt:lpstr>Word Cloud</vt:lpstr>
      <vt:lpstr>Sentimental Prediction using SparkML </vt:lpstr>
      <vt:lpstr>Spark Streaming Predictions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Priya Avarampalayam Manoharan</cp:lastModifiedBy>
  <cp:revision>3</cp:revision>
  <dcterms:created xsi:type="dcterms:W3CDTF">2023-04-23T17:42:06Z</dcterms:created>
  <dcterms:modified xsi:type="dcterms:W3CDTF">2023-10-04T16:29:26Z</dcterms:modified>
</cp:coreProperties>
</file>